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0" r:id="rId6"/>
    <p:sldId id="262" r:id="rId7"/>
    <p:sldId id="261" r:id="rId8"/>
    <p:sldId id="263" r:id="rId9"/>
    <p:sldId id="266" r:id="rId10"/>
    <p:sldId id="270" r:id="rId11"/>
  </p:sldIdLst>
  <p:sldSz cx="18288000" cy="10287000"/>
  <p:notesSz cx="6858000" cy="9144000"/>
  <p:embeddedFontLst>
    <p:embeddedFont>
      <p:font typeface="Gothic A1 Heavy" panose="020B0600000101010101" charset="-127"/>
      <p:regular r:id="rId13"/>
    </p:embeddedFont>
    <p:embeddedFont>
      <p:font typeface="Gothic A1 Light Bold" panose="020B0600000101010101" charset="-127"/>
      <p:regular r:id="rId14"/>
    </p:embeddedFont>
    <p:embeddedFont>
      <p:font typeface="Montserrat Ultra-Bold" panose="020B0600000101010101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othic A1 Ultra-Bold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함초롬돋움" panose="020B0604000101010101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F5F5F5"/>
    <a:srgbClr val="FFFFFF"/>
    <a:srgbClr val="F6CF09"/>
    <a:srgbClr val="3C84AB"/>
    <a:srgbClr val="0B3B7B"/>
    <a:srgbClr val="2171A7"/>
    <a:srgbClr val="2C92D5"/>
    <a:srgbClr val="1FA1E4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468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C4F76-190A-43FF-A00C-0DBA57EA058A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6A0C3-1B72-4F5F-AACF-995582128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6A0C3-1B72-4F5F-AACF-9955821285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3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6A0C3-1B72-4F5F-AACF-9955821285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0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sv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hyperlink" Target="https://www.figma.com/file/DW38ahEwGXSbL6Eon1r5QX/%ED%8C%80%ED%94%84%EB%A1%9C%EC%A0%9D%ED%8A%B8(%EA%B2%BD%EC%A3%BC%EB%AC%B8%ED%99%94%EA%B4%80%EA%B4%91_%EB%A6%AC%EB%94%94%EC%9E%90%EC%9D%B8)?type=design&amp;node-id=105%3A548&amp;mode=design&amp;t=HKWqvl8Q7rdNdVrd-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gyeongjuuu.du.r.appspot.com/main/" TargetMode="Externa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130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ko-KR" altLang="en-US" sz="8499" spc="-169" dirty="0">
                <a:solidFill>
                  <a:srgbClr val="0B3B7B"/>
                </a:solidFill>
                <a:ea typeface="Gothic A1 Heavy"/>
              </a:rPr>
              <a:t>경주 문화관광</a:t>
            </a:r>
            <a:endParaRPr lang="en-US" sz="8499" spc="-169" dirty="0">
              <a:solidFill>
                <a:srgbClr val="0B3B7B"/>
              </a:solidFill>
              <a:ea typeface="Gothic A1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400" y="3638372"/>
            <a:ext cx="3962400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000" spc="-150" dirty="0" err="1">
                <a:solidFill>
                  <a:srgbClr val="0B3B7B"/>
                </a:solidFill>
                <a:ea typeface="Gothic A1 Ultra-Bold"/>
              </a:rPr>
              <a:t>강다은</a:t>
            </a:r>
            <a:r>
              <a:rPr lang="ko-KR" altLang="en-US" sz="3000" spc="-150" dirty="0">
                <a:solidFill>
                  <a:srgbClr val="0B3B7B"/>
                </a:solidFill>
                <a:ea typeface="Gothic A1 Ultra-Bold"/>
              </a:rPr>
              <a:t>  </a:t>
            </a:r>
            <a:r>
              <a:rPr lang="ko-KR" altLang="en-US" sz="3000" spc="-150" dirty="0" err="1">
                <a:solidFill>
                  <a:srgbClr val="0B3B7B"/>
                </a:solidFill>
                <a:ea typeface="Gothic A1 Ultra-Bold"/>
              </a:rPr>
              <a:t>김주은</a:t>
            </a:r>
            <a:r>
              <a:rPr lang="ko-KR" altLang="en-US" sz="3000" spc="-150" dirty="0">
                <a:solidFill>
                  <a:srgbClr val="0B3B7B"/>
                </a:solidFill>
                <a:ea typeface="Gothic A1 Ultra-Bold"/>
              </a:rPr>
              <a:t>  </a:t>
            </a:r>
            <a:r>
              <a:rPr lang="ko-KR" altLang="en-US" sz="3000" spc="-150" dirty="0" err="1">
                <a:solidFill>
                  <a:srgbClr val="0B3B7B"/>
                </a:solidFill>
                <a:ea typeface="Gothic A1 Ultra-Bold"/>
              </a:rPr>
              <a:t>이찬미</a:t>
            </a:r>
            <a:endParaRPr lang="en-US" sz="3000" spc="-150" dirty="0">
              <a:solidFill>
                <a:srgbClr val="0B3B7B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12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ko-KR" altLang="en-US" sz="8499" spc="-169" dirty="0">
                <a:solidFill>
                  <a:srgbClr val="0B3B7B"/>
                </a:solidFill>
                <a:latin typeface="Gothic A1 Heavy"/>
              </a:rPr>
              <a:t>후기</a:t>
            </a:r>
            <a:r>
              <a:rPr lang="en-US" altLang="ko-KR" sz="8499" spc="-169" dirty="0">
                <a:solidFill>
                  <a:srgbClr val="0B3B7B"/>
                </a:solidFill>
                <a:latin typeface="Gothic A1 Heavy"/>
              </a:rPr>
              <a:t>, </a:t>
            </a:r>
            <a:r>
              <a:rPr lang="en-US" sz="8499" spc="-169" dirty="0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-306977" y="567978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제작동기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629" y="5236874"/>
            <a:ext cx="660957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19">
                <a:solidFill>
                  <a:srgbClr val="1FA1E4"/>
                </a:solidFill>
                <a:ea typeface="Gothic A1 Ultra-Bold"/>
              </a:rPr>
              <a:t>목표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73629" y="6398924"/>
            <a:ext cx="7870371" cy="1935161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37415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리디자인을 통해 사용자에게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여행정보를 효율적이고 쉽게</a:t>
            </a:r>
            <a:r>
              <a:rPr lang="ko-KR" altLang="en-US" sz="2400" dirty="0">
                <a:solidFill>
                  <a:srgbClr val="37415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이용할 수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있는 형태로 개선하고자 하였습니다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22108" y="2370511"/>
            <a:ext cx="7469492" cy="16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spc="-44" dirty="0">
                <a:solidFill>
                  <a:srgbClr val="49494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대표 관광지 중 하나인 경주문화관광 사이트를 방문했을 때 사용자로서 불편함을 느끼게 되어 이러한 사항을 개선하기 위해 </a:t>
            </a:r>
            <a:r>
              <a:rPr lang="ko-KR" altLang="en-US" sz="2400" spc="-44" dirty="0" err="1">
                <a:solidFill>
                  <a:srgbClr val="49494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리디자인하게</a:t>
            </a:r>
            <a:r>
              <a:rPr lang="ko-KR" altLang="en-US" sz="2400" spc="-44" dirty="0">
                <a:solidFill>
                  <a:srgbClr val="49494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되었습니다</a:t>
            </a:r>
            <a:r>
              <a:rPr lang="en-US" altLang="ko-KR" sz="2400" spc="-44" dirty="0">
                <a:solidFill>
                  <a:srgbClr val="49494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2400" spc="-44" dirty="0">
              <a:solidFill>
                <a:srgbClr val="49494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2108" y="6570521"/>
            <a:ext cx="7340264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3338859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8783" y="6360397"/>
            <a:ext cx="4169865" cy="2678109"/>
            <a:chOff x="0" y="0"/>
            <a:chExt cx="5559820" cy="35708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9067" y="3338859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59067" y="6360397"/>
            <a:ext cx="4169865" cy="2678109"/>
            <a:chOff x="0" y="0"/>
            <a:chExt cx="5559820" cy="357081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50472" y="3338859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49352" y="6360397"/>
            <a:ext cx="4169865" cy="2678109"/>
            <a:chOff x="0" y="0"/>
            <a:chExt cx="5559820" cy="35708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TextBox 54"/>
          <p:cNvSpPr txBox="1"/>
          <p:nvPr/>
        </p:nvSpPr>
        <p:spPr>
          <a:xfrm>
            <a:off x="2648497" y="3455074"/>
            <a:ext cx="381043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Tool</a:t>
            </a:r>
            <a:endParaRPr lang="en-US" sz="3200" spc="-104" dirty="0">
              <a:solidFill>
                <a:schemeClr val="bg1"/>
              </a:solidFill>
              <a:ea typeface="Gothic A1 Ultra-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2648497" y="6476612"/>
            <a:ext cx="381043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Database</a:t>
            </a:r>
            <a:endParaRPr lang="en-US" sz="3200" spc="-104" dirty="0">
              <a:solidFill>
                <a:schemeClr val="bg1"/>
              </a:solidFill>
              <a:ea typeface="Gothic A1 Ultra-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238782" y="3455074"/>
            <a:ext cx="381043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Library</a:t>
            </a:r>
            <a:endParaRPr lang="en-US" sz="3200" spc="-104" dirty="0">
              <a:solidFill>
                <a:schemeClr val="bg1"/>
              </a:solidFill>
              <a:ea typeface="Gothic A1 Ultra-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7238782" y="6476612"/>
            <a:ext cx="381043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altLang="ko-KR" sz="3200" b="1" dirty="0" err="1">
                <a:solidFill>
                  <a:schemeClr val="bg1"/>
                </a:solidFill>
              </a:rPr>
              <a:t>Etc</a:t>
            </a:r>
            <a:endParaRPr lang="en-US" sz="3200" spc="-104" dirty="0">
              <a:solidFill>
                <a:schemeClr val="bg1"/>
              </a:solidFill>
              <a:ea typeface="Gothic A1 Ultra-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29066" y="3455074"/>
            <a:ext cx="3810437" cy="40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Web</a:t>
            </a:r>
            <a:endParaRPr lang="en-US" sz="3200" spc="-104" dirty="0">
              <a:solidFill>
                <a:schemeClr val="bg1"/>
              </a:solidFill>
              <a:ea typeface="Gothic A1 Ultra-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829066" y="6476612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600" spc="-104" dirty="0">
                <a:solidFill>
                  <a:srgbClr val="FFFFFF"/>
                </a:solidFill>
                <a:ea typeface="Gothic A1 Ultra-Bold"/>
              </a:rPr>
              <a:t>운영체제</a:t>
            </a:r>
            <a:endParaRPr lang="en-US" sz="2600" spc="-104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개발환경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027" name="Picture 3" descr="https://lh5.googleusercontent.com/BsVWQOp1DeRQRtFlCQmRkCreI9s1Ju8syyBhpyiFot4IXPcQUDjYUBbrS_ZuDd-UlW1PyLStR597X0HBQIcETFCUovw7W5Qh8TrXdXhepL0P-S19UtNVPo_9JK-juLS7ywwAorGFn6G7ejGXFmVSfzoESg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30" y="4438550"/>
            <a:ext cx="740321" cy="11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Cf1u2x5psgsHke3ELbnCGEYWcQs0xAOo-e52RseUcbyRwKAlNRYexnrGPRiWl_ATDb3I2O1E5_8E2-yCvxCF98nJH79n7KEAzg-EbMxTJJTqBi8i99EiDK9iOoOxfnRoEikXoN6vYnXLEg7GrD8F6IPPfw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03" y="4457780"/>
            <a:ext cx="1017243" cy="101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hQRf-hTB8AZDU5yUsX_jVv4AL_CAYZCgVOlnwM_zOilNPnpe-ORzOz1VCJIEMf-d5ERIc3uWuZ3zMjqo7EqW1ugCs7-VO9woGcLQuNN4t52RltFkOKOv5DmS1y0a7dWOBMwUpvUq8lyF-9OYosBxvetiJg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34" y="4527899"/>
            <a:ext cx="1198696" cy="8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twQKI8bEk5XdlugvGs72bldp_jdS82d4zpgYgux_shKIapplshxTk5IT7kpQ7suRoQ8UwxLmlV3THK0-QdpAfXlw2_WfA9TNjATs90Zmb6Lg66_7PPe_SFTpYCteovrYYnVQDIxMoK3owtpqPtLMVozAXg=s204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39" y="4413184"/>
            <a:ext cx="1567510" cy="1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5.googleusercontent.com/t3YM6zhZ1BJ-IwUKtcZ09KdhDZ9iVnCuYxDJzN_cl8FaBej9Jhu2mDJgH_YqqWQz2ZVZPVK1cxH0k_g-9DqoC-1TVBEmNyaT6esj7PA_UFlv5JdizfYbYeJNvIghZ8OQ1zQH70umSbuAeISyQ2gWNOR_IQ=s204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996" y="4468987"/>
            <a:ext cx="1533888" cy="3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twQKI8bEk5XdlugvGs72bldp_jdS82d4zpgYgux_shKIapplshxTk5IT7kpQ7suRoQ8UwxLmlV3THK0-QdpAfXlw2_WfA9TNjATs90Zmb6Lg66_7PPe_SFTpYCteovrYYnVQDIxMoK3owtpqPtLMVozAXg=s2048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775" y="5083438"/>
            <a:ext cx="1027916" cy="6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5.googleusercontent.com/uar-Wacy2KGR23jeKOJ2hWRet95mc0OII7ZyFPblaKK29UfBcIVvejs940clnwYSZH4RY6_eB2Ez13sHXrHb0K-NCJYahYI76E7ZKcU3CZqgA0qQeN0o5j6i-5z0B9tj6__u5cF4TXO84XG1bzxHZU0Eyg=s204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566" y="5164601"/>
            <a:ext cx="1120615" cy="4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PZQr3FRR5DGJLtG9kqwLEv25o9blRCsrbNNIwXwUauTrxr0yUmU27PkkKskhNlMoXzOkZl6zzbdkTPOT-2jXyUWRIRf3xVZNPxw3gmsBnd56qwJdF5p2jB3GIClcevVgnJwk72RBQU4WkHDBbOrRDD_2-g=s2048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560" y="4163952"/>
            <a:ext cx="1520565" cy="10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lh5.googleusercontent.com/payCEodLJP1bcLapi2gk16QYbB2W0VB9gLH8oFbfJnXe1zygbOmT_J-mXCfy9TJLiBNAxrF-qS6W2bxVjg8jYs6Lb0i7x1Os5LblUlxMvI-k9qBfW5GO5IuhJCwjrzXcc2TPNtpywvDuml3rsap57LQ3qQ=s2048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60" y="6972300"/>
            <a:ext cx="2985816" cy="186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OpenWeather Logo PNG Vector (SVG) Free Downloa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56" y="7370297"/>
            <a:ext cx="1153335" cy="51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ile:Git-logo-black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6" y="8145914"/>
            <a:ext cx="854228" cy="35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4.googleusercontent.com/lFNp4sD-StY2JBCZjYFiWfocELLDfTcMU1aFR5E3Ga_Wm81hhnFBZK66ZyTeNJWFTtR_olH_E2VwzTQFyYuPDOSAxgm7bSxv5wEQL_LRs_awHAVH8Yw5Ma1VNsueVjeNDyb5ZTBCAoyLy9MS-HMp3YUYQg=s204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860" y="8100202"/>
            <a:ext cx="897885" cy="51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s://lh3.googleusercontent.com/KpT-lWJaSfFQyuIxp9LTCVUdFsJgHzr-ai2O1kZeMaF6ojGkYmaQwMvarNrUWQmXQsEX_pboKel66HI2RgsmTBT_lWQBlX8xIiiWSHD-6MDSrHbum6X3ttwzOKiBFjZ85mM1SzbIwA-dDwWcrIZCCVpwUQ=s204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49" y="7335394"/>
            <a:ext cx="1612462" cy="53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d3QCQGfeXC_JMdfHCVtMD0vFVfSHnlo46hiPMzo9WF0ovApEczJqS-MD93XBqKpgQQzOWEdSl520tiK4uTPa-5bdhmipxSlYxtajERfh1BTAf45aTPGENevojVKxsPUvzUAaLM-Wcq8-zvpaLYVAfWct6w=s2048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24470" r="13214" b="28177"/>
          <a:stretch/>
        </p:blipFill>
        <p:spPr bwMode="auto">
          <a:xfrm>
            <a:off x="12508037" y="7494930"/>
            <a:ext cx="23439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853802" y="4587488"/>
            <a:ext cx="2440268" cy="2440268"/>
            <a:chOff x="3527811" y="4948204"/>
            <a:chExt cx="2440268" cy="2440268"/>
          </a:xfrm>
        </p:grpSpPr>
        <p:grpSp>
          <p:nvGrpSpPr>
            <p:cNvPr id="5" name="Group 5"/>
            <p:cNvGrpSpPr/>
            <p:nvPr/>
          </p:nvGrpSpPr>
          <p:grpSpPr>
            <a:xfrm>
              <a:off x="3527811" y="4948204"/>
              <a:ext cx="2440268" cy="244026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523151" y="5482323"/>
              <a:ext cx="472574" cy="620324"/>
            </a:xfrm>
            <a:custGeom>
              <a:avLst/>
              <a:gdLst/>
              <a:ahLst/>
              <a:cxnLst/>
              <a:rect l="l" t="t" r="r" b="b"/>
              <a:pathLst>
                <a:path w="634452" h="832812">
                  <a:moveTo>
                    <a:pt x="0" y="0"/>
                  </a:moveTo>
                  <a:lnTo>
                    <a:pt x="634451" y="0"/>
                  </a:lnTo>
                  <a:lnTo>
                    <a:pt x="634451" y="832813"/>
                  </a:lnTo>
                  <a:lnTo>
                    <a:pt x="0" y="832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716173" y="6383159"/>
              <a:ext cx="209847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fontAlgn="ctr"/>
              <a:r>
                <a:rPr lang="ko-KR" altLang="en-US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디자인 구성</a:t>
              </a:r>
              <a:endParaRPr lang="ko-KR" altLang="en-US" sz="2000" b="1" dirty="0">
                <a:solidFill>
                  <a:srgbClr val="0B3B7B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564604" y="4587488"/>
            <a:ext cx="2440268" cy="2440268"/>
            <a:chOff x="6176726" y="4941911"/>
            <a:chExt cx="2440268" cy="2440268"/>
          </a:xfrm>
        </p:grpSpPr>
        <p:grpSp>
          <p:nvGrpSpPr>
            <p:cNvPr id="8" name="Group 8"/>
            <p:cNvGrpSpPr/>
            <p:nvPr/>
          </p:nvGrpSpPr>
          <p:grpSpPr>
            <a:xfrm>
              <a:off x="6176726" y="4941911"/>
              <a:ext cx="2440268" cy="244026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129663" y="5507358"/>
              <a:ext cx="535744" cy="525028"/>
            </a:xfrm>
            <a:custGeom>
              <a:avLst/>
              <a:gdLst/>
              <a:ahLst/>
              <a:cxnLst/>
              <a:rect l="l" t="t" r="r" b="b"/>
              <a:pathLst>
                <a:path w="719259" h="704873">
                  <a:moveTo>
                    <a:pt x="0" y="0"/>
                  </a:moveTo>
                  <a:lnTo>
                    <a:pt x="719258" y="0"/>
                  </a:lnTo>
                  <a:lnTo>
                    <a:pt x="719258" y="704873"/>
                  </a:lnTo>
                  <a:lnTo>
                    <a:pt x="0" y="704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65088" y="6376866"/>
              <a:ext cx="209847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fontAlgn="ctr"/>
              <a:r>
                <a:rPr lang="ko-KR" altLang="en-US" sz="2000" b="1" dirty="0" err="1">
                  <a:solidFill>
                    <a:srgbClr val="0B3B7B"/>
                  </a:solidFill>
                  <a:latin typeface="Arial" panose="020B0604020202020204" pitchFamily="34" charset="0"/>
                </a:rPr>
                <a:t>마크업</a:t>
              </a:r>
              <a:endParaRPr lang="en-US" sz="2000" b="1" spc="-80" dirty="0">
                <a:solidFill>
                  <a:srgbClr val="0B3B7B"/>
                </a:solidFill>
                <a:ea typeface="Gothic A1 Semi-Bold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275406" y="4587488"/>
            <a:ext cx="2440268" cy="2440268"/>
            <a:chOff x="8998110" y="4909521"/>
            <a:chExt cx="2440268" cy="2440268"/>
          </a:xfrm>
        </p:grpSpPr>
        <p:grpSp>
          <p:nvGrpSpPr>
            <p:cNvPr id="11" name="Group 11"/>
            <p:cNvGrpSpPr/>
            <p:nvPr/>
          </p:nvGrpSpPr>
          <p:grpSpPr>
            <a:xfrm>
              <a:off x="8998110" y="4909521"/>
              <a:ext cx="2440268" cy="244026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AE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9972188" y="5472572"/>
              <a:ext cx="504249" cy="532316"/>
            </a:xfrm>
            <a:custGeom>
              <a:avLst/>
              <a:gdLst/>
              <a:ahLst/>
              <a:cxnLst/>
              <a:rect l="l" t="t" r="r" b="b"/>
              <a:pathLst>
                <a:path w="676975" h="714657">
                  <a:moveTo>
                    <a:pt x="0" y="0"/>
                  </a:moveTo>
                  <a:lnTo>
                    <a:pt x="676975" y="0"/>
                  </a:lnTo>
                  <a:lnTo>
                    <a:pt x="676975" y="714657"/>
                  </a:lnTo>
                  <a:lnTo>
                    <a:pt x="0" y="714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186472" y="6344476"/>
              <a:ext cx="209847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fontAlgn="ctr"/>
              <a:r>
                <a:rPr lang="ko-KR" altLang="en-US" sz="2000" b="1" dirty="0" err="1">
                  <a:solidFill>
                    <a:srgbClr val="0B3B7B"/>
                  </a:solidFill>
                  <a:latin typeface="Arial" panose="020B0604020202020204" pitchFamily="34" charset="0"/>
                </a:rPr>
                <a:t>서버연결</a:t>
              </a:r>
              <a:endParaRPr lang="ko-KR" altLang="en-US" sz="2000" b="1" dirty="0">
                <a:solidFill>
                  <a:srgbClr val="0B3B7B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1986208" y="4587488"/>
            <a:ext cx="2440268" cy="2440268"/>
            <a:chOff x="11801513" y="5143500"/>
            <a:chExt cx="2440268" cy="2440268"/>
          </a:xfrm>
        </p:grpSpPr>
        <p:grpSp>
          <p:nvGrpSpPr>
            <p:cNvPr id="14" name="Group 14"/>
            <p:cNvGrpSpPr/>
            <p:nvPr/>
          </p:nvGrpSpPr>
          <p:grpSpPr>
            <a:xfrm>
              <a:off x="11801513" y="5143500"/>
              <a:ext cx="2440268" cy="244026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1972410" y="5617627"/>
              <a:ext cx="2098474" cy="1219200"/>
              <a:chOff x="11891457" y="5443640"/>
              <a:chExt cx="2098474" cy="1219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737806" y="5443640"/>
                <a:ext cx="413925" cy="620324"/>
              </a:xfrm>
              <a:custGeom>
                <a:avLst/>
                <a:gdLst/>
                <a:ahLst/>
                <a:cxnLst/>
                <a:rect l="l" t="t" r="r" b="b"/>
                <a:pathLst>
                  <a:path w="555713" h="832812">
                    <a:moveTo>
                      <a:pt x="0" y="0"/>
                    </a:moveTo>
                    <a:lnTo>
                      <a:pt x="555713" y="0"/>
                    </a:lnTo>
                    <a:lnTo>
                      <a:pt x="555713" y="832813"/>
                    </a:lnTo>
                    <a:lnTo>
                      <a:pt x="0" y="8328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11891457" y="6357179"/>
                <a:ext cx="2098474" cy="3056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en-US" altLang="ko-KR" sz="2000" b="1" dirty="0" err="1">
                    <a:solidFill>
                      <a:srgbClr val="0B3B7B"/>
                    </a:solidFill>
                    <a:latin typeface="Arial" panose="020B0604020202020204" pitchFamily="34" charset="0"/>
                  </a:rPr>
                  <a:t>db</a:t>
                </a:r>
                <a:r>
                  <a:rPr lang="ko-KR" altLang="en-US" sz="2000" b="1" dirty="0">
                    <a:solidFill>
                      <a:srgbClr val="0B3B7B"/>
                    </a:solidFill>
                    <a:latin typeface="Arial" panose="020B0604020202020204" pitchFamily="34" charset="0"/>
                  </a:rPr>
                  <a:t>설계</a:t>
                </a:r>
                <a:endParaRPr lang="ko-KR" altLang="en-US" sz="2000" b="1" dirty="0">
                  <a:solidFill>
                    <a:srgbClr val="0B3B7B"/>
                  </a:solidFill>
                </a:endParaR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기능구현</a:t>
            </a:r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3687538" y="21241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1143000" y="4587488"/>
            <a:ext cx="2440268" cy="2440268"/>
            <a:chOff x="914400" y="4991100"/>
            <a:chExt cx="2440268" cy="2440268"/>
          </a:xfrm>
        </p:grpSpPr>
        <p:grpSp>
          <p:nvGrpSpPr>
            <p:cNvPr id="2" name="Group 2"/>
            <p:cNvGrpSpPr/>
            <p:nvPr/>
          </p:nvGrpSpPr>
          <p:grpSpPr>
            <a:xfrm>
              <a:off x="914400" y="4991100"/>
              <a:ext cx="2440268" cy="2440268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E4E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43836" y="6129655"/>
              <a:ext cx="209847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fontAlgn="ctr"/>
              <a:r>
                <a:rPr lang="ko-KR" altLang="en-US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프로젝트</a:t>
              </a:r>
              <a:r>
                <a:rPr lang="ko-KR" altLang="en-US" sz="2000" b="1" dirty="0">
                  <a:solidFill>
                    <a:srgbClr val="0B3B7B"/>
                  </a:solidFill>
                </a:rPr>
                <a:t> </a:t>
              </a:r>
              <a:r>
                <a:rPr lang="ko-KR" altLang="en-US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팀 결성</a:t>
              </a:r>
              <a:endParaRPr lang="ko-KR" altLang="en-US" sz="2000" b="1" dirty="0">
                <a:solidFill>
                  <a:srgbClr val="0B3B7B"/>
                </a:solidFill>
              </a:endParaRPr>
            </a:p>
            <a:p>
              <a:pPr algn="ctr" fontAlgn="ctr"/>
              <a:r>
                <a:rPr lang="en-US" altLang="ko-KR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&amp;</a:t>
              </a:r>
              <a:endParaRPr lang="ko-KR" altLang="en-US" sz="2000" b="1" dirty="0">
                <a:solidFill>
                  <a:srgbClr val="0B3B7B"/>
                </a:solidFill>
              </a:endParaRPr>
            </a:p>
            <a:p>
              <a:pPr algn="ctr" fontAlgn="ctr"/>
              <a:r>
                <a:rPr lang="ko-KR" altLang="en-US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주제결정</a:t>
              </a:r>
              <a:r>
                <a:rPr lang="en-US" altLang="ko-KR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sz="2000" b="1" dirty="0">
                  <a:solidFill>
                    <a:srgbClr val="0B3B7B"/>
                  </a:solidFill>
                  <a:latin typeface="Arial" panose="020B0604020202020204" pitchFamily="34" charset="0"/>
                </a:rPr>
                <a:t>기획</a:t>
              </a:r>
            </a:p>
          </p:txBody>
        </p:sp>
        <p:pic>
          <p:nvPicPr>
            <p:cNvPr id="2051" name="Picture 3" descr="https://lh3.googleusercontent.com/hHyg_mozqin7tpBhPYnsV-GbyoSF5cg86IgDQwIQfsJ3l_jBfzZPCJIPfZxPkmm9C3s-3AmlIpILKEwCgAlBs77r_HWnRyp47ql_O6YcLsP8TpFefk7lNtWYoyHEvivxrZN2nbBHKC9mwCgGaEdMDEJ3ZQ=s204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127" y="5369861"/>
              <a:ext cx="708813" cy="60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14697009" y="4587488"/>
            <a:ext cx="2440268" cy="2440268"/>
            <a:chOff x="14468409" y="4941911"/>
            <a:chExt cx="2440268" cy="2440268"/>
          </a:xfrm>
        </p:grpSpPr>
        <p:grpSp>
          <p:nvGrpSpPr>
            <p:cNvPr id="34" name="Group 14"/>
            <p:cNvGrpSpPr/>
            <p:nvPr/>
          </p:nvGrpSpPr>
          <p:grpSpPr>
            <a:xfrm>
              <a:off x="14468409" y="4941911"/>
              <a:ext cx="2440268" cy="2440268"/>
              <a:chOff x="0" y="0"/>
              <a:chExt cx="812800" cy="812800"/>
            </a:xfrm>
          </p:grpSpPr>
          <p:sp>
            <p:nvSpPr>
              <p:cNvPr id="3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8" name="TextBox 30"/>
            <p:cNvSpPr txBox="1"/>
            <p:nvPr/>
          </p:nvSpPr>
          <p:spPr>
            <a:xfrm>
              <a:off x="14656770" y="6389569"/>
              <a:ext cx="2098474" cy="305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ko-KR" altLang="en-US" sz="2000" b="1" dirty="0" err="1">
                  <a:solidFill>
                    <a:srgbClr val="0B3B7B"/>
                  </a:solidFill>
                  <a:latin typeface="Arial" panose="020B0604020202020204" pitchFamily="34" charset="0"/>
                </a:rPr>
                <a:t>최종검토</a:t>
              </a:r>
              <a:endParaRPr lang="ko-KR" altLang="en-US" sz="2000" b="1" dirty="0">
                <a:solidFill>
                  <a:srgbClr val="0B3B7B"/>
                </a:solidFill>
              </a:endParaRPr>
            </a:p>
          </p:txBody>
        </p:sp>
        <p:sp>
          <p:nvSpPr>
            <p:cNvPr id="40" name="Freeform 17"/>
            <p:cNvSpPr/>
            <p:nvPr/>
          </p:nvSpPr>
          <p:spPr>
            <a:xfrm>
              <a:off x="15408333" y="5569867"/>
              <a:ext cx="595347" cy="429732"/>
            </a:xfrm>
            <a:custGeom>
              <a:avLst/>
              <a:gdLst/>
              <a:ahLst/>
              <a:cxnLst/>
              <a:rect l="l" t="t" r="r" b="b"/>
              <a:pathLst>
                <a:path w="799280" h="576935">
                  <a:moveTo>
                    <a:pt x="0" y="0"/>
                  </a:moveTo>
                  <a:lnTo>
                    <a:pt x="799280" y="0"/>
                  </a:lnTo>
                  <a:lnTo>
                    <a:pt x="799280" y="576935"/>
                  </a:lnTo>
                  <a:lnTo>
                    <a:pt x="0" y="576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04369"/>
              </p:ext>
            </p:extLst>
          </p:nvPr>
        </p:nvGraphicFramePr>
        <p:xfrm>
          <a:off x="1588748" y="3585804"/>
          <a:ext cx="15110501" cy="5715002"/>
        </p:xfrm>
        <a:graphic>
          <a:graphicData uri="http://schemas.openxmlformats.org/drawingml/2006/table">
            <a:tbl>
              <a:tblPr/>
              <a:tblGrid>
                <a:gridCol w="2324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0977">
                  <a:extLst>
                    <a:ext uri="{9D8B030D-6E8A-4147-A177-3AD203B41FA5}">
                      <a16:colId xmlns:a16="http://schemas.microsoft.com/office/drawing/2014/main" val="1834931542"/>
                    </a:ext>
                  </a:extLst>
                </a:gridCol>
              </a:tblGrid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B3B7B"/>
                          </a:solidFill>
                          <a:ea typeface="Gothic A1 Heavy"/>
                        </a:rPr>
                        <a:t>개발업무</a:t>
                      </a:r>
                      <a:endParaRPr lang="en-US" sz="1100" dirty="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Heavy"/>
                        </a:rPr>
                        <a:t>7월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Heavy"/>
                        </a:rPr>
                        <a:t>넷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Heavy"/>
                        </a:rPr>
                        <a:t>째 주</a:t>
                      </a:r>
                      <a:endParaRPr lang="en-US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8월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첫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째 주</a:t>
                      </a:r>
                      <a:endParaRPr lang="en-US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8월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둘째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 주</a:t>
                      </a:r>
                      <a:endParaRPr lang="en-US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8월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셋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째 주</a:t>
                      </a:r>
                      <a:endParaRPr lang="en-US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8월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넷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째 주</a:t>
                      </a:r>
                      <a:endParaRPr lang="en-US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9월 </a:t>
                      </a: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첫</a:t>
                      </a:r>
                      <a:r>
                        <a:rPr lang="en-US" altLang="ko-KR" sz="1800" b="1" dirty="0">
                          <a:solidFill>
                            <a:srgbClr val="FFFFFF"/>
                          </a:solidFill>
                          <a:latin typeface="Gothic A1 Ultra-Bold"/>
                        </a:rPr>
                        <a:t>째 주</a:t>
                      </a:r>
                      <a:endParaRPr lang="en-US" altLang="ko-KR" sz="1100" b="1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b="0" i="0" spc="-44" dirty="0" err="1">
                          <a:solidFill>
                            <a:srgbClr val="494949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</a:t>
                      </a:r>
                      <a:r>
                        <a:rPr lang="en-US" sz="1800" b="0" i="0" spc="-44" dirty="0">
                          <a:solidFill>
                            <a:srgbClr val="494949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sz="1800" b="0" i="0" spc="-44" dirty="0" err="1">
                          <a:solidFill>
                            <a:srgbClr val="494949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기획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b="0" i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디자인 구성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b="0" i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마크업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b="0" i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서버연결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b="0" i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800" b="0" i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b="0" i="0" spc="-44" dirty="0" err="1">
                          <a:solidFill>
                            <a:srgbClr val="494949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</a:t>
                      </a:r>
                      <a:r>
                        <a:rPr lang="ko-KR" altLang="en-US" sz="1800" b="0" i="0" spc="-44" dirty="0">
                          <a:solidFill>
                            <a:srgbClr val="494949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검토</a:t>
                      </a:r>
                      <a:endParaRPr lang="en-US" sz="1800" b="0" i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3931583" y="4838699"/>
            <a:ext cx="2088000" cy="21815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019800" y="5600700"/>
            <a:ext cx="2196000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8198783" y="6438900"/>
            <a:ext cx="6355417" cy="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4554200" y="7277100"/>
            <a:ext cx="2145049" cy="0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5773400" y="8039100"/>
            <a:ext cx="925849" cy="0"/>
          </a:xfrm>
          <a:prstGeom prst="line">
            <a:avLst/>
          </a:prstGeom>
          <a:ln w="142875" cap="flat">
            <a:solidFill>
              <a:srgbClr val="34AE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6154400" y="8877300"/>
            <a:ext cx="544849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619752" y="1245999"/>
            <a:ext cx="2900040" cy="1777144"/>
          </a:xfrm>
          <a:custGeom>
            <a:avLst/>
            <a:gdLst/>
            <a:ahLst/>
            <a:cxnLst/>
            <a:rect l="l" t="t" r="r" b="b"/>
            <a:pathLst>
              <a:path w="2900040" h="1777144">
                <a:moveTo>
                  <a:pt x="0" y="0"/>
                </a:moveTo>
                <a:lnTo>
                  <a:pt x="2900039" y="0"/>
                </a:lnTo>
                <a:lnTo>
                  <a:pt x="2900039" y="1777144"/>
                </a:lnTo>
                <a:lnTo>
                  <a:pt x="0" y="177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일정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3004" y="8591391"/>
            <a:ext cx="3721185" cy="978843"/>
            <a:chOff x="0" y="0"/>
            <a:chExt cx="980065" cy="257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0065" cy="257802"/>
            </a:xfrm>
            <a:custGeom>
              <a:avLst/>
              <a:gdLst/>
              <a:ahLst/>
              <a:cxnLst/>
              <a:rect l="l" t="t" r="r" b="b"/>
              <a:pathLst>
                <a:path w="980065" h="257802">
                  <a:moveTo>
                    <a:pt x="0" y="0"/>
                  </a:moveTo>
                  <a:lnTo>
                    <a:pt x="980065" y="0"/>
                  </a:lnTo>
                  <a:lnTo>
                    <a:pt x="980065" y="257802"/>
                  </a:lnTo>
                  <a:lnTo>
                    <a:pt x="0" y="25780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00179" y="8591391"/>
            <a:ext cx="3721185" cy="978843"/>
            <a:chOff x="0" y="0"/>
            <a:chExt cx="980065" cy="257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0065" cy="257802"/>
            </a:xfrm>
            <a:custGeom>
              <a:avLst/>
              <a:gdLst/>
              <a:ahLst/>
              <a:cxnLst/>
              <a:rect l="l" t="t" r="r" b="b"/>
              <a:pathLst>
                <a:path w="980065" h="257802">
                  <a:moveTo>
                    <a:pt x="0" y="0"/>
                  </a:moveTo>
                  <a:lnTo>
                    <a:pt x="980065" y="0"/>
                  </a:lnTo>
                  <a:lnTo>
                    <a:pt x="980065" y="257802"/>
                  </a:lnTo>
                  <a:lnTo>
                    <a:pt x="0" y="25780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60274" y="8591391"/>
            <a:ext cx="3721185" cy="978843"/>
            <a:chOff x="0" y="0"/>
            <a:chExt cx="980065" cy="257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0065" cy="257802"/>
            </a:xfrm>
            <a:custGeom>
              <a:avLst/>
              <a:gdLst/>
              <a:ahLst/>
              <a:cxnLst/>
              <a:rect l="l" t="t" r="r" b="b"/>
              <a:pathLst>
                <a:path w="980065" h="257802">
                  <a:moveTo>
                    <a:pt x="0" y="0"/>
                  </a:moveTo>
                  <a:lnTo>
                    <a:pt x="980065" y="0"/>
                  </a:lnTo>
                  <a:lnTo>
                    <a:pt x="980065" y="257802"/>
                  </a:lnTo>
                  <a:lnTo>
                    <a:pt x="0" y="25780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33004" y="7740059"/>
            <a:ext cx="3721185" cy="851332"/>
            <a:chOff x="0" y="0"/>
            <a:chExt cx="980065" cy="2242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0179" y="7740059"/>
            <a:ext cx="3721185" cy="851332"/>
            <a:chOff x="0" y="0"/>
            <a:chExt cx="980065" cy="2242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60274" y="7740059"/>
            <a:ext cx="3721185" cy="851332"/>
            <a:chOff x="0" y="0"/>
            <a:chExt cx="980065" cy="2242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5733004" y="9532134"/>
            <a:ext cx="3721185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>
            <a:off x="9800179" y="9532134"/>
            <a:ext cx="3721185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>
            <a:off x="13860274" y="9532134"/>
            <a:ext cx="3721185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 flipV="1">
            <a:off x="1273629" y="7331110"/>
            <a:ext cx="2909465" cy="2239124"/>
          </a:xfrm>
          <a:custGeom>
            <a:avLst/>
            <a:gdLst/>
            <a:ahLst/>
            <a:cxnLst/>
            <a:rect l="l" t="t" r="r" b="b"/>
            <a:pathLst>
              <a:path w="2909465" h="2239124">
                <a:moveTo>
                  <a:pt x="2909464" y="2239124"/>
                </a:moveTo>
                <a:lnTo>
                  <a:pt x="0" y="2239124"/>
                </a:lnTo>
                <a:lnTo>
                  <a:pt x="0" y="0"/>
                </a:lnTo>
                <a:lnTo>
                  <a:pt x="2909464" y="0"/>
                </a:lnTo>
                <a:lnTo>
                  <a:pt x="2909464" y="2239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5939067" y="7946307"/>
            <a:ext cx="3309057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-60" dirty="0">
                <a:solidFill>
                  <a:srgbClr val="FFFFFF"/>
                </a:solidFill>
                <a:ea typeface="Gothic A1 Bold"/>
              </a:rPr>
              <a:t>Main page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06242" y="7932147"/>
            <a:ext cx="3309057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400" b="1" spc="-60" dirty="0">
                <a:solidFill>
                  <a:srgbClr val="FFFFFF"/>
                </a:solidFill>
                <a:ea typeface="Gothic A1 Bold"/>
              </a:rPr>
              <a:t>Sub page</a:t>
            </a:r>
            <a:endParaRPr lang="en-US" sz="2400" b="1" spc="-6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066337" y="7932146"/>
            <a:ext cx="3309057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-60" dirty="0">
                <a:solidFill>
                  <a:srgbClr val="FFFFFF"/>
                </a:solidFill>
                <a:ea typeface="Gothic A1 Bold"/>
              </a:rPr>
              <a:t>Login, Join page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디자인 구성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935741" y="8753153"/>
            <a:ext cx="344386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</a:pPr>
            <a:r>
              <a:rPr lang="en-US" spc="-72" dirty="0" smtClean="0">
                <a:solidFill>
                  <a:srgbClr val="494949"/>
                </a:solidFill>
                <a:ea typeface="Gothic A1 Light Bold"/>
              </a:rPr>
              <a:t>Header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와 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S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ection 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배경은 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width:100%</a:t>
            </a:r>
          </a:p>
          <a:p>
            <a:pPr marL="0" lvl="0" indent="0" algn="just">
              <a:lnSpc>
                <a:spcPts val="2250"/>
              </a:lnSpc>
            </a:pPr>
            <a:r>
              <a:rPr lang="en-US" sz="1800" spc="-72" dirty="0" smtClean="0">
                <a:solidFill>
                  <a:srgbClr val="494949"/>
                </a:solidFill>
                <a:ea typeface="Gothic A1 Light Bold"/>
              </a:rPr>
              <a:t>Section</a:t>
            </a:r>
            <a:r>
              <a:rPr lang="ko-KR" altLang="en-US" sz="1800" spc="-72" dirty="0" smtClean="0">
                <a:solidFill>
                  <a:srgbClr val="494949"/>
                </a:solidFill>
                <a:ea typeface="Gothic A1 Light Bold"/>
              </a:rPr>
              <a:t>안의 </a:t>
            </a:r>
            <a:r>
              <a:rPr lang="en-US" altLang="ko-KR" sz="1800" spc="-72" dirty="0" smtClean="0">
                <a:solidFill>
                  <a:srgbClr val="494949"/>
                </a:solidFill>
                <a:ea typeface="Gothic A1 Light Bold"/>
              </a:rPr>
              <a:t>content</a:t>
            </a:r>
            <a:r>
              <a:rPr lang="ko-KR" altLang="en-US" sz="1800" spc="-72" dirty="0" smtClean="0">
                <a:solidFill>
                  <a:srgbClr val="494949"/>
                </a:solidFill>
                <a:ea typeface="Gothic A1 Light Bold"/>
              </a:rPr>
              <a:t>는 </a:t>
            </a:r>
            <a:r>
              <a:rPr lang="en-US" altLang="ko-KR" sz="1800" spc="-72" dirty="0" smtClean="0">
                <a:solidFill>
                  <a:srgbClr val="494949"/>
                </a:solidFill>
                <a:ea typeface="Gothic A1 Light Bold"/>
              </a:rPr>
              <a:t>1400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px</a:t>
            </a:r>
            <a:endParaRPr lang="en-US" sz="1800" spc="-72" dirty="0">
              <a:solidFill>
                <a:srgbClr val="494949"/>
              </a:solidFill>
              <a:ea typeface="Gothic A1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086681" y="8753153"/>
            <a:ext cx="314818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</a:pPr>
            <a:r>
              <a:rPr lang="en-US" spc="-72" dirty="0" smtClean="0">
                <a:solidFill>
                  <a:srgbClr val="494949"/>
                </a:solidFill>
                <a:ea typeface="Gothic A1 Light Bold"/>
              </a:rPr>
              <a:t>Header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는 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width:100% height:450px</a:t>
            </a:r>
          </a:p>
          <a:p>
            <a:pPr marL="0" lvl="0" indent="0" algn="just">
              <a:lnSpc>
                <a:spcPts val="2250"/>
              </a:lnSpc>
            </a:pPr>
            <a:r>
              <a:rPr lang="en-US" spc="-72" dirty="0" smtClean="0">
                <a:solidFill>
                  <a:srgbClr val="494949"/>
                </a:solidFill>
                <a:ea typeface="Gothic A1 Light Bold"/>
              </a:rPr>
              <a:t>Section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은</a:t>
            </a:r>
            <a:r>
              <a:rPr lang="en-US" altLang="ko-KR" spc="-7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1220px</a:t>
            </a:r>
            <a:endParaRPr lang="en-US" sz="1800" spc="-72" dirty="0">
              <a:solidFill>
                <a:srgbClr val="494949"/>
              </a:solidFill>
              <a:ea typeface="Gothic A1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361285" y="8753153"/>
            <a:ext cx="279959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</a:pPr>
            <a:r>
              <a:rPr lang="en-US" spc="-72" dirty="0" smtClean="0">
                <a:solidFill>
                  <a:srgbClr val="494949"/>
                </a:solidFill>
                <a:ea typeface="Gothic A1 Light Bold"/>
              </a:rPr>
              <a:t>Login page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는 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3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가지 페이지인 로그인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,</a:t>
            </a: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회원가입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pc="-72" dirty="0" err="1" smtClean="0">
                <a:solidFill>
                  <a:srgbClr val="494949"/>
                </a:solidFill>
                <a:ea typeface="Gothic A1 Light Bold"/>
              </a:rPr>
              <a:t>동의페이지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.</a:t>
            </a:r>
            <a:endParaRPr lang="en-US" sz="1800" spc="-72" dirty="0">
              <a:solidFill>
                <a:srgbClr val="494949"/>
              </a:solidFill>
              <a:ea typeface="Gothic A1 Light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BD679-68A4-CEDF-2D86-6BBBDA60B44E}"/>
              </a:ext>
            </a:extLst>
          </p:cNvPr>
          <p:cNvSpPr txBox="1"/>
          <p:nvPr/>
        </p:nvSpPr>
        <p:spPr>
          <a:xfrm>
            <a:off x="1618949" y="2024038"/>
            <a:ext cx="258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https://www.figma.com/</a:t>
            </a:r>
            <a:endParaRPr lang="ko-KR" altLang="en-US" dirty="0"/>
          </a:p>
        </p:txBody>
      </p:sp>
      <p:pic>
        <p:nvPicPr>
          <p:cNvPr id="40" name="Picture 3" descr="https://lh5.googleusercontent.com/BsVWQOp1DeRQRtFlCQmRkCreI9s1Ju8syyBhpyiFot4IXPcQUDjYUBbrS_ZuDd-UlW1PyLStR597X0HBQIcETFCUovw7W5Qh8TrXdXhepL0P-S19UtNVPo_9JK-juLS7ywwAorGFn6G7ejGXFmVSfzoESg=s2048">
            <a:extLst>
              <a:ext uri="{FF2B5EF4-FFF2-40B4-BE49-F238E27FC236}">
                <a16:creationId xmlns:a16="http://schemas.microsoft.com/office/drawing/2014/main" id="{3DEF359E-BC3C-0751-CDB3-5325BCB8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4" y="2049473"/>
            <a:ext cx="247941" cy="3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7A0AC02B-6CFF-9A4D-35DE-5B675D4C6F86}"/>
              </a:ext>
            </a:extLst>
          </p:cNvPr>
          <p:cNvSpPr/>
          <p:nvPr/>
        </p:nvSpPr>
        <p:spPr>
          <a:xfrm>
            <a:off x="5733004" y="1017814"/>
            <a:ext cx="3660625" cy="6442463"/>
          </a:xfrm>
          <a:prstGeom prst="flowChartAlternateProcess">
            <a:avLst/>
          </a:prstGeom>
          <a:noFill/>
          <a:ln w="57150">
            <a:solidFill>
              <a:srgbClr val="1FA1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4E5C139-7E46-A220-5F53-3A5FFABF8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203079"/>
            <a:ext cx="2828925" cy="6019800"/>
          </a:xfrm>
          <a:prstGeom prst="rect">
            <a:avLst/>
          </a:prstGeom>
        </p:spPr>
      </p:pic>
      <p:sp>
        <p:nvSpPr>
          <p:cNvPr id="46" name="순서도: 대체 처리 45">
            <a:extLst>
              <a:ext uri="{FF2B5EF4-FFF2-40B4-BE49-F238E27FC236}">
                <a16:creationId xmlns:a16="http://schemas.microsoft.com/office/drawing/2014/main" id="{B8896952-BB14-2164-8CBF-007018319965}"/>
              </a:ext>
            </a:extLst>
          </p:cNvPr>
          <p:cNvSpPr/>
          <p:nvPr/>
        </p:nvSpPr>
        <p:spPr>
          <a:xfrm>
            <a:off x="9759955" y="1017814"/>
            <a:ext cx="3660625" cy="6442463"/>
          </a:xfrm>
          <a:prstGeom prst="flowChartAlternateProcess">
            <a:avLst/>
          </a:prstGeom>
          <a:noFill/>
          <a:ln w="57150">
            <a:solidFill>
              <a:srgbClr val="1FA1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158BD7FD-865F-9634-C896-34B364DB7757}"/>
              </a:ext>
            </a:extLst>
          </p:cNvPr>
          <p:cNvSpPr/>
          <p:nvPr/>
        </p:nvSpPr>
        <p:spPr>
          <a:xfrm>
            <a:off x="13789206" y="1017814"/>
            <a:ext cx="3660625" cy="6442463"/>
          </a:xfrm>
          <a:prstGeom prst="flowChartAlternateProcess">
            <a:avLst/>
          </a:prstGeom>
          <a:noFill/>
          <a:ln w="57150">
            <a:solidFill>
              <a:srgbClr val="1FA1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9494F9D-D72B-2C6A-0CFC-F7D1FEF54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3200" y="1502555"/>
            <a:ext cx="2895600" cy="49815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7E4FA7B-3E2C-6F43-B801-08B4EF28E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075" y="1714500"/>
            <a:ext cx="2905125" cy="46291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981200" y="3244069"/>
            <a:ext cx="540000" cy="540000"/>
          </a:xfrm>
          <a:prstGeom prst="rect">
            <a:avLst/>
          </a:prstGeom>
          <a:solidFill>
            <a:srgbClr val="3C8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981200" y="3933918"/>
            <a:ext cx="540000" cy="540000"/>
          </a:xfrm>
          <a:prstGeom prst="rect">
            <a:avLst/>
          </a:prstGeom>
          <a:solidFill>
            <a:srgbClr val="F6C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981200" y="4627774"/>
            <a:ext cx="540000" cy="540000"/>
          </a:xfrm>
          <a:prstGeom prst="rect">
            <a:avLst/>
          </a:prstGeom>
          <a:solidFill>
            <a:srgbClr val="F5F5F5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981200" y="5322060"/>
            <a:ext cx="540000" cy="54000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64756" y="3352269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 Color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664756" y="401925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Sub Color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664756" y="4713108"/>
            <a:ext cx="18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Background Color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64756" y="5407394"/>
            <a:ext cx="11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Text Color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132974D-3794-7FB1-BAE4-20050C991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03926"/>
              </p:ext>
            </p:extLst>
          </p:nvPr>
        </p:nvGraphicFramePr>
        <p:xfrm>
          <a:off x="3681736" y="4985688"/>
          <a:ext cx="2519999" cy="2507604"/>
        </p:xfrm>
        <a:graphic>
          <a:graphicData uri="http://schemas.openxmlformats.org/drawingml/2006/table">
            <a:tbl>
              <a:tblPr/>
              <a:tblGrid>
                <a:gridCol w="2519999">
                  <a:extLst>
                    <a:ext uri="{9D8B030D-6E8A-4147-A177-3AD203B41FA5}">
                      <a16:colId xmlns:a16="http://schemas.microsoft.com/office/drawing/2014/main" val="3157995852"/>
                    </a:ext>
                  </a:extLst>
                </a:gridCol>
              </a:tblGrid>
              <a:tr h="83586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이달의 축제 및 행사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057018"/>
                  </a:ext>
                </a:extLst>
              </a:tr>
              <a:tr h="83586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정기축제 행사안내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192395"/>
                  </a:ext>
                </a:extLst>
              </a:tr>
              <a:tr h="83586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공연전시 정보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113817"/>
                  </a:ext>
                </a:extLst>
              </a:tr>
            </a:tbl>
          </a:graphicData>
        </a:graphic>
      </p:graphicFrame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CCA1014E-DE39-D44B-2C42-3D8F246E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5237"/>
              </p:ext>
            </p:extLst>
          </p:nvPr>
        </p:nvGraphicFramePr>
        <p:xfrm>
          <a:off x="6498109" y="4998414"/>
          <a:ext cx="2486261" cy="2494878"/>
        </p:xfrm>
        <a:graphic>
          <a:graphicData uri="http://schemas.openxmlformats.org/drawingml/2006/table">
            <a:tbl>
              <a:tblPr/>
              <a:tblGrid>
                <a:gridCol w="2486261">
                  <a:extLst>
                    <a:ext uri="{9D8B030D-6E8A-4147-A177-3AD203B41FA5}">
                      <a16:colId xmlns:a16="http://schemas.microsoft.com/office/drawing/2014/main" val="252065266"/>
                    </a:ext>
                  </a:extLst>
                </a:gridCol>
              </a:tblGrid>
              <a:tr h="8316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세계문화유산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094533"/>
                  </a:ext>
                </a:extLst>
              </a:tr>
              <a:tr h="8316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경주의 역사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89480"/>
                  </a:ext>
                </a:extLst>
              </a:tr>
              <a:tr h="8316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분류별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국가유산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04008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B01D7909-C11D-2F5F-B928-BEC316560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44980"/>
              </p:ext>
            </p:extLst>
          </p:nvPr>
        </p:nvGraphicFramePr>
        <p:xfrm>
          <a:off x="9383343" y="5001188"/>
          <a:ext cx="2520000" cy="2492103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3519128401"/>
                    </a:ext>
                  </a:extLst>
                </a:gridCol>
              </a:tblGrid>
              <a:tr h="8307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음식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815811"/>
                  </a:ext>
                </a:extLst>
              </a:tr>
              <a:tr h="8307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숙박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399559"/>
                  </a:ext>
                </a:extLst>
              </a:tr>
              <a:tr h="8307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쇼핑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897185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99BB844F-4A0B-E7CD-2330-73C5803A4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31034"/>
              </p:ext>
            </p:extLst>
          </p:nvPr>
        </p:nvGraphicFramePr>
        <p:xfrm>
          <a:off x="12246851" y="5014801"/>
          <a:ext cx="2474428" cy="4205460"/>
        </p:xfrm>
        <a:graphic>
          <a:graphicData uri="http://schemas.openxmlformats.org/drawingml/2006/table">
            <a:tbl>
              <a:tblPr/>
              <a:tblGrid>
                <a:gridCol w="2474428">
                  <a:extLst>
                    <a:ext uri="{9D8B030D-6E8A-4147-A177-3AD203B41FA5}">
                      <a16:colId xmlns:a16="http://schemas.microsoft.com/office/drawing/2014/main" val="2333453204"/>
                    </a:ext>
                  </a:extLst>
                </a:gridCol>
              </a:tblGrid>
              <a:tr h="8410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교통정보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23256"/>
                  </a:ext>
                </a:extLst>
              </a:tr>
              <a:tr h="8410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문화관광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해설사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282802"/>
                  </a:ext>
                </a:extLst>
              </a:tr>
              <a:tr h="8410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관광안내지도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169668"/>
                  </a:ext>
                </a:extLst>
              </a:tr>
              <a:tr h="8410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공중화장실</a:t>
                      </a:r>
                      <a:endParaRPr lang="ko-KR" altLang="en-US" sz="28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022954"/>
                  </a:ext>
                </a:extLst>
              </a:tr>
              <a:tr h="8410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경주관광코스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213434"/>
                  </a:ext>
                </a:extLst>
              </a:tr>
            </a:tbl>
          </a:graphicData>
        </a:graphic>
      </p:graphicFrame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28D26BFA-FB0E-FFF9-762A-B9187A1C0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794"/>
              </p:ext>
            </p:extLst>
          </p:nvPr>
        </p:nvGraphicFramePr>
        <p:xfrm>
          <a:off x="15061948" y="5000716"/>
          <a:ext cx="2507223" cy="2352585"/>
        </p:xfrm>
        <a:graphic>
          <a:graphicData uri="http://schemas.openxmlformats.org/drawingml/2006/table">
            <a:tbl>
              <a:tblPr/>
              <a:tblGrid>
                <a:gridCol w="2507223">
                  <a:extLst>
                    <a:ext uri="{9D8B030D-6E8A-4147-A177-3AD203B41FA5}">
                      <a16:colId xmlns:a16="http://schemas.microsoft.com/office/drawing/2014/main" val="1135965425"/>
                    </a:ext>
                  </a:extLst>
                </a:gridCol>
              </a:tblGrid>
              <a:tr h="784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로그인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5760"/>
                  </a:ext>
                </a:extLst>
              </a:tr>
              <a:tr h="784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동의페이지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58881"/>
                  </a:ext>
                </a:extLst>
              </a:tr>
              <a:tr h="784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회원가입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03053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847CB1B8-FA9E-5F3B-819E-F478B059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36552"/>
              </p:ext>
            </p:extLst>
          </p:nvPr>
        </p:nvGraphicFramePr>
        <p:xfrm>
          <a:off x="782417" y="4987858"/>
          <a:ext cx="2520000" cy="4232405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863739930"/>
                    </a:ext>
                  </a:extLst>
                </a:gridCol>
              </a:tblGrid>
              <a:tr h="8464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권역별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관광지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44202"/>
                  </a:ext>
                </a:extLst>
              </a:tr>
              <a:tr h="8464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여행코스추천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4622"/>
                  </a:ext>
                </a:extLst>
              </a:tr>
              <a:tr h="8464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경주의 자연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7708"/>
                  </a:ext>
                </a:extLst>
              </a:tr>
              <a:tr h="8464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체험과 레저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40654"/>
                  </a:ext>
                </a:extLst>
              </a:tr>
              <a:tr h="8464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투어프로그램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7221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5400000">
            <a:off x="9873817" y="4245017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7096417" y="4245017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140551" y="4245017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2695592" y="4245017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18">
            <a:extLst>
              <a:ext uri="{FF2B5EF4-FFF2-40B4-BE49-F238E27FC236}">
                <a16:creationId xmlns:a16="http://schemas.microsoft.com/office/drawing/2014/main" id="{05BCE7BA-0603-3C90-DF32-C6F43C2237CD}"/>
              </a:ext>
            </a:extLst>
          </p:cNvPr>
          <p:cNvGrpSpPr/>
          <p:nvPr/>
        </p:nvGrpSpPr>
        <p:grpSpPr>
          <a:xfrm rot="5400000">
            <a:off x="1293313" y="4245017"/>
            <a:ext cx="1498209" cy="214643"/>
            <a:chOff x="0" y="0"/>
            <a:chExt cx="3545840" cy="508000"/>
          </a:xfrm>
          <a:solidFill>
            <a:srgbClr val="ACF0EE"/>
          </a:solidFill>
        </p:grpSpPr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EC3406E1-E0CE-1E88-4073-FCF47F9CFBED}"/>
                </a:ext>
              </a:extLst>
            </p:cNvPr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ADE98FF6-91C4-2F02-DA10-4BE260FC618D}"/>
                </a:ext>
              </a:extLst>
            </p:cNvPr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2" name="Group 24">
            <a:extLst>
              <a:ext uri="{FF2B5EF4-FFF2-40B4-BE49-F238E27FC236}">
                <a16:creationId xmlns:a16="http://schemas.microsoft.com/office/drawing/2014/main" id="{C7D6ECCF-0AEA-1C12-3F88-7953CA41761E}"/>
              </a:ext>
            </a:extLst>
          </p:cNvPr>
          <p:cNvGrpSpPr/>
          <p:nvPr/>
        </p:nvGrpSpPr>
        <p:grpSpPr>
          <a:xfrm rot="5400000">
            <a:off x="15560745" y="4245017"/>
            <a:ext cx="1498209" cy="214643"/>
            <a:chOff x="0" y="0"/>
            <a:chExt cx="3545840" cy="508000"/>
          </a:xfrm>
          <a:solidFill>
            <a:srgbClr val="1F84B7"/>
          </a:solidFill>
        </p:grpSpPr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517B60A-14C9-923A-269F-32F83FDA6DE6}"/>
                </a:ext>
              </a:extLst>
            </p:cNvPr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8CBC05A-7E15-9F8B-1FB1-B9376964B67B}"/>
                </a:ext>
              </a:extLst>
            </p:cNvPr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657600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7DE4E3"/>
          </a:solidFill>
        </p:spPr>
        <p:txBody>
          <a:bodyPr anchor="ctr"/>
          <a:lstStyle/>
          <a:p>
            <a:pPr algn="ctr"/>
            <a:r>
              <a:rPr lang="ko-KR" altLang="en-US" sz="2000" b="1" dirty="0">
                <a:solidFill>
                  <a:srgbClr val="0B3B7B"/>
                </a:solidFill>
              </a:rPr>
              <a:t>문화행사</a:t>
            </a:r>
          </a:p>
        </p:txBody>
      </p:sp>
      <p:sp>
        <p:nvSpPr>
          <p:cNvPr id="7" name="Freeform 7"/>
          <p:cNvSpPr/>
          <p:nvPr/>
        </p:nvSpPr>
        <p:spPr>
          <a:xfrm>
            <a:off x="6505493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3EDAD8"/>
          </a:solidFill>
        </p:spPr>
        <p:txBody>
          <a:bodyPr anchor="ctr"/>
          <a:lstStyle/>
          <a:p>
            <a:pPr algn="ctr"/>
            <a:r>
              <a:rPr lang="ko-KR" altLang="en-US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문화재</a:t>
            </a:r>
            <a:r>
              <a:rPr lang="en-US" altLang="ko-KR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역사</a:t>
            </a:r>
            <a:endParaRPr lang="ko-KR" altLang="en-US" sz="2000" b="1" dirty="0">
              <a:solidFill>
                <a:srgbClr val="0B3B7B"/>
              </a:solidFill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353386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37C9EF"/>
          </a:solidFill>
        </p:spPr>
        <p:txBody>
          <a:bodyPr anchor="ctr"/>
          <a:lstStyle/>
          <a:p>
            <a:pPr algn="ctr"/>
            <a:r>
              <a:rPr lang="ko-KR" altLang="en-US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음식</a:t>
            </a:r>
            <a:r>
              <a:rPr lang="en-US" altLang="ko-KR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숙박</a:t>
            </a:r>
            <a:r>
              <a:rPr lang="en-US" altLang="ko-KR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2000" b="1" i="0" u="none" strike="noStrike" dirty="0">
                <a:solidFill>
                  <a:srgbClr val="0B3B7B"/>
                </a:solidFill>
                <a:effectLst/>
                <a:latin typeface="Arial" panose="020B0604020202020204" pitchFamily="34" charset="0"/>
              </a:rPr>
              <a:t>쇼핑</a:t>
            </a:r>
            <a:endParaRPr lang="ko-KR" altLang="en-US" sz="2000" b="1" dirty="0">
              <a:solidFill>
                <a:srgbClr val="0B3B7B"/>
              </a:solidFill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2201279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000" b="1" dirty="0">
                <a:solidFill>
                  <a:srgbClr val="0B3B7B"/>
                </a:solidFill>
              </a:rPr>
              <a:t>여행도우미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err="1" smtClean="0">
                <a:solidFill>
                  <a:srgbClr val="1FA1E4"/>
                </a:solidFill>
                <a:ea typeface="Gothic A1 Ultra-Bold"/>
              </a:rPr>
              <a:t>헤더목록</a:t>
            </a: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 정리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64" name="Freeform 22">
            <a:extLst>
              <a:ext uri="{FF2B5EF4-FFF2-40B4-BE49-F238E27FC236}">
                <a16:creationId xmlns:a16="http://schemas.microsoft.com/office/drawing/2014/main" id="{82BFD518-40B8-0FAB-C2F6-74C1D5B9491B}"/>
              </a:ext>
            </a:extLst>
          </p:cNvPr>
          <p:cNvSpPr/>
          <p:nvPr/>
        </p:nvSpPr>
        <p:spPr>
          <a:xfrm>
            <a:off x="15049172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1F84B7"/>
          </a:solidFill>
        </p:spPr>
        <p:txBody>
          <a:bodyPr anchor="ctr"/>
          <a:lstStyle/>
          <a:p>
            <a:pPr algn="ctr"/>
            <a:r>
              <a:rPr lang="ko-KR" altLang="en-US" sz="2000" b="1" dirty="0">
                <a:solidFill>
                  <a:srgbClr val="0B3B7B"/>
                </a:solidFill>
              </a:rPr>
              <a:t>사용자계정</a:t>
            </a:r>
          </a:p>
        </p:txBody>
      </p:sp>
      <p:sp>
        <p:nvSpPr>
          <p:cNvPr id="67" name="Freeform 4">
            <a:extLst>
              <a:ext uri="{FF2B5EF4-FFF2-40B4-BE49-F238E27FC236}">
                <a16:creationId xmlns:a16="http://schemas.microsoft.com/office/drawing/2014/main" id="{A3966938-2DD8-7414-E81E-59285117E7FF}"/>
              </a:ext>
            </a:extLst>
          </p:cNvPr>
          <p:cNvSpPr/>
          <p:nvPr/>
        </p:nvSpPr>
        <p:spPr>
          <a:xfrm>
            <a:off x="809707" y="3288974"/>
            <a:ext cx="2520000" cy="1080000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ACF0EE"/>
          </a:solidFill>
        </p:spPr>
        <p:txBody>
          <a:bodyPr anchor="ctr"/>
          <a:lstStyle/>
          <a:p>
            <a:pPr algn="ctr"/>
            <a:r>
              <a:rPr lang="ko-KR" altLang="en-US" sz="2000" b="1" dirty="0">
                <a:solidFill>
                  <a:srgbClr val="0B3B7B"/>
                </a:solidFill>
              </a:rPr>
              <a:t>경주여행</a:t>
            </a:r>
          </a:p>
        </p:txBody>
      </p:sp>
      <p:sp>
        <p:nvSpPr>
          <p:cNvPr id="77" name="Rectangle 1">
            <a:extLst>
              <a:ext uri="{FF2B5EF4-FFF2-40B4-BE49-F238E27FC236}">
                <a16:creationId xmlns:a16="http://schemas.microsoft.com/office/drawing/2014/main" id="{B6CEFE60-216D-D0F5-D640-D8E60761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350" y="562706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" name="Rectangle 2">
            <a:extLst>
              <a:ext uri="{FF2B5EF4-FFF2-40B4-BE49-F238E27FC236}">
                <a16:creationId xmlns:a16="http://schemas.microsoft.com/office/drawing/2014/main" id="{A683D319-A55C-CD19-40DB-30096A2F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350" y="605994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54DC20D8-7F4C-27DE-5502-FD1B1B584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650" y="6023942"/>
            <a:ext cx="237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3178" y="326240"/>
            <a:ext cx="10702800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44750" y="2624560"/>
            <a:ext cx="7108371" cy="1935161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600"/>
              </a:lnSpc>
              <a:spcBef>
                <a:spcPct val="0"/>
              </a:spcBef>
            </a:pPr>
            <a:r>
              <a:rPr lang="en-US" altLang="ko-KR" sz="5500" spc="-220" dirty="0" err="1">
                <a:solidFill>
                  <a:srgbClr val="1FA1E4"/>
                </a:solidFill>
                <a:ea typeface="Gothic A1 Ultra-Bold"/>
              </a:rPr>
              <a:t>화면구현</a:t>
            </a:r>
            <a:endParaRPr lang="en-US" altLang="ko-KR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6500" y="3354479"/>
            <a:ext cx="67145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4" lvl="1" algn="ctr">
              <a:lnSpc>
                <a:spcPts val="3884"/>
              </a:lnSpc>
            </a:pPr>
            <a:r>
              <a:rPr lang="en-US" altLang="ko-KR" sz="2500" spc="-52" dirty="0">
                <a:solidFill>
                  <a:srgbClr val="494949"/>
                </a:solidFill>
                <a:latin typeface="Gothic A1 Light Bold"/>
                <a:hlinkClick r:id="rId5"/>
              </a:rPr>
              <a:t>https://gyeongjuuu.du.r.appspot.com/main</a:t>
            </a:r>
            <a:r>
              <a:rPr lang="en-US" sz="2500" spc="-52" dirty="0">
                <a:solidFill>
                  <a:srgbClr val="494949"/>
                </a:solidFill>
                <a:latin typeface="Gothic A1 Light Bold"/>
                <a:hlinkClick r:id="rId5"/>
              </a:rPr>
              <a:t>/</a:t>
            </a:r>
            <a:endParaRPr lang="en-US" sz="2500" spc="-52" dirty="0">
              <a:solidFill>
                <a:srgbClr val="494949"/>
              </a:solidFill>
              <a:latin typeface="Gothic A1 Light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1288" t="8902" r="1225" b="4888"/>
          <a:stretch/>
        </p:blipFill>
        <p:spPr>
          <a:xfrm>
            <a:off x="9067800" y="2670949"/>
            <a:ext cx="7881851" cy="3590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최종점검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및 개선점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54446" y="3600450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43100" y="5864736"/>
            <a:ext cx="29015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2C92D5"/>
                </a:solidFill>
                <a:ea typeface="Gothic A1 Medium"/>
              </a:rPr>
              <a:t>미세먼지 </a:t>
            </a:r>
            <a:r>
              <a:rPr lang="en-US" altLang="ko-KR" sz="2000" dirty="0">
                <a:solidFill>
                  <a:srgbClr val="2C92D5"/>
                </a:solidFill>
                <a:ea typeface="Gothic A1 Medium"/>
              </a:rPr>
              <a:t>Api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오류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C92D5"/>
                </a:solidFill>
                <a:ea typeface="Gothic A1 Medium"/>
              </a:rPr>
              <a:t>Font Awesome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오류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B3B7B"/>
                </a:solidFill>
                <a:ea typeface="Gothic A1 Medium"/>
              </a:rPr>
              <a:t>추후 반응형 구현</a:t>
            </a:r>
            <a:endParaRPr lang="en-US" sz="2000" dirty="0">
              <a:solidFill>
                <a:srgbClr val="0B3B7B"/>
              </a:solidFill>
              <a:ea typeface="Gothic A1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578085" y="2939594"/>
            <a:ext cx="1438823" cy="1321712"/>
            <a:chOff x="0" y="0"/>
            <a:chExt cx="1918431" cy="1762283"/>
          </a:xfrm>
        </p:grpSpPr>
        <p:grpSp>
          <p:nvGrpSpPr>
            <p:cNvPr id="16" name="Group 1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969980" y="5353066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77123" y="2939594"/>
            <a:ext cx="1438823" cy="1321712"/>
            <a:chOff x="0" y="0"/>
            <a:chExt cx="1918431" cy="1762283"/>
          </a:xfrm>
        </p:grpSpPr>
        <p:grpSp>
          <p:nvGrpSpPr>
            <p:cNvPr id="28" name="Group 28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 dirty="0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76162" y="2939594"/>
            <a:ext cx="1438823" cy="1321712"/>
            <a:chOff x="0" y="0"/>
            <a:chExt cx="1918431" cy="1762283"/>
          </a:xfrm>
        </p:grpSpPr>
        <p:grpSp>
          <p:nvGrpSpPr>
            <p:cNvPr id="42" name="Group 42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52523" y="4453354"/>
            <a:ext cx="3086100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753600" y="5353066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3451562" y="3600450"/>
            <a:ext cx="3086100" cy="5131641"/>
            <a:chOff x="0" y="0"/>
            <a:chExt cx="4114800" cy="684218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275200" y="2939594"/>
            <a:ext cx="1438823" cy="1321712"/>
            <a:chOff x="0" y="0"/>
            <a:chExt cx="1918431" cy="1762283"/>
          </a:xfrm>
        </p:grpSpPr>
        <p:grpSp>
          <p:nvGrpSpPr>
            <p:cNvPr id="56" name="Group 5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13700318" y="5331231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07121980-AF8E-6862-69E9-3A5333A9D12D}"/>
              </a:ext>
            </a:extLst>
          </p:cNvPr>
          <p:cNvSpPr txBox="1"/>
          <p:nvPr/>
        </p:nvSpPr>
        <p:spPr>
          <a:xfrm>
            <a:off x="1750338" y="4515499"/>
            <a:ext cx="3086100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b="1" spc="-60" dirty="0">
                <a:solidFill>
                  <a:srgbClr val="494949"/>
                </a:solidFill>
                <a:ea typeface="Gothic A1 Bold"/>
              </a:rPr>
              <a:t>Main page</a:t>
            </a:r>
          </a:p>
        </p:txBody>
      </p:sp>
      <p:sp>
        <p:nvSpPr>
          <p:cNvPr id="67" name="AutoShape 20">
            <a:extLst>
              <a:ext uri="{FF2B5EF4-FFF2-40B4-BE49-F238E27FC236}">
                <a16:creationId xmlns:a16="http://schemas.microsoft.com/office/drawing/2014/main" id="{FBC532C9-E2D7-169C-2560-B7DC883DD0CA}"/>
              </a:ext>
            </a:extLst>
          </p:cNvPr>
          <p:cNvSpPr/>
          <p:nvPr/>
        </p:nvSpPr>
        <p:spPr>
          <a:xfrm>
            <a:off x="5902242" y="5353066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8" name="TextBox 32">
            <a:extLst>
              <a:ext uri="{FF2B5EF4-FFF2-40B4-BE49-F238E27FC236}">
                <a16:creationId xmlns:a16="http://schemas.microsoft.com/office/drawing/2014/main" id="{F3964B74-A42C-D2BF-BA95-D9DDAC90E359}"/>
              </a:ext>
            </a:extLst>
          </p:cNvPr>
          <p:cNvSpPr txBox="1"/>
          <p:nvPr/>
        </p:nvSpPr>
        <p:spPr>
          <a:xfrm>
            <a:off x="5682600" y="4515499"/>
            <a:ext cx="3086100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b="1" spc="-60" dirty="0">
                <a:solidFill>
                  <a:srgbClr val="494949"/>
                </a:solidFill>
                <a:ea typeface="Gothic A1 Bold"/>
              </a:rPr>
              <a:t>Sub page</a:t>
            </a:r>
          </a:p>
        </p:txBody>
      </p:sp>
      <p:sp>
        <p:nvSpPr>
          <p:cNvPr id="69" name="TextBox 32">
            <a:extLst>
              <a:ext uri="{FF2B5EF4-FFF2-40B4-BE49-F238E27FC236}">
                <a16:creationId xmlns:a16="http://schemas.microsoft.com/office/drawing/2014/main" id="{6B21E93F-461D-E157-31DA-F0FCFA2FDC43}"/>
              </a:ext>
            </a:extLst>
          </p:cNvPr>
          <p:cNvSpPr txBox="1"/>
          <p:nvPr/>
        </p:nvSpPr>
        <p:spPr>
          <a:xfrm>
            <a:off x="9552523" y="4515499"/>
            <a:ext cx="3086100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b="1" spc="-60" dirty="0">
                <a:solidFill>
                  <a:srgbClr val="494949"/>
                </a:solidFill>
                <a:ea typeface="Gothic A1 Bold"/>
              </a:rPr>
              <a:t>Login, Logout</a:t>
            </a:r>
          </a:p>
        </p:txBody>
      </p:sp>
      <p:sp>
        <p:nvSpPr>
          <p:cNvPr id="70" name="TextBox 14">
            <a:extLst>
              <a:ext uri="{FF2B5EF4-FFF2-40B4-BE49-F238E27FC236}">
                <a16:creationId xmlns:a16="http://schemas.microsoft.com/office/drawing/2014/main" id="{3BD7F592-62E4-49B4-B54A-B7A33C0C169F}"/>
              </a:ext>
            </a:extLst>
          </p:cNvPr>
          <p:cNvSpPr txBox="1"/>
          <p:nvPr/>
        </p:nvSpPr>
        <p:spPr>
          <a:xfrm>
            <a:off x="5902242" y="6088333"/>
            <a:ext cx="3086100" cy="198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일부 서브페이지는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       </a:t>
            </a:r>
            <a:r>
              <a:rPr lang="en-US" altLang="ko-KR" sz="2000" dirty="0">
                <a:solidFill>
                  <a:srgbClr val="2C92D5"/>
                </a:solidFill>
                <a:ea typeface="Gothic A1 Medium"/>
              </a:rPr>
              <a:t>express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서버로 연결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rgbClr val="2C92D5"/>
                </a:solidFill>
                <a:ea typeface="Gothic A1 Medium"/>
              </a:rPr>
              <a:t>      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하지 못함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171A7"/>
                </a:solidFill>
                <a:ea typeface="Gothic A1 Medium"/>
              </a:rPr>
              <a:t>추후 반응형 구현</a:t>
            </a:r>
            <a:endParaRPr lang="en-US" altLang="ko-KR" sz="2000" dirty="0">
              <a:solidFill>
                <a:srgbClr val="2171A7"/>
              </a:solidFill>
              <a:ea typeface="Gothic A1 Medium"/>
            </a:endParaRPr>
          </a:p>
          <a:p>
            <a:pPr>
              <a:lnSpc>
                <a:spcPts val="2700"/>
              </a:lnSpc>
            </a:pPr>
            <a:endParaRPr lang="en-US" sz="2000" dirty="0">
              <a:solidFill>
                <a:srgbClr val="2C92D5"/>
              </a:solidFill>
              <a:ea typeface="Gothic A1 Medium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0FB46183-EBA9-699F-A3C9-3A2B8280C73A}"/>
              </a:ext>
            </a:extLst>
          </p:cNvPr>
          <p:cNvSpPr txBox="1"/>
          <p:nvPr/>
        </p:nvSpPr>
        <p:spPr>
          <a:xfrm>
            <a:off x="9819512" y="5998362"/>
            <a:ext cx="2831468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로그인 </a:t>
            </a:r>
            <a:r>
              <a:rPr lang="ko-KR" altLang="en-US" sz="2000" dirty="0" smtClean="0">
                <a:solidFill>
                  <a:srgbClr val="2C92D5"/>
                </a:solidFill>
                <a:ea typeface="Gothic A1 Medium"/>
              </a:rPr>
              <a:t>후 다시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로그아웃되지 않음</a:t>
            </a:r>
            <a:endParaRPr lang="en-US" sz="2000" dirty="0">
              <a:solidFill>
                <a:srgbClr val="2C92D5"/>
              </a:solidFill>
              <a:ea typeface="Gothic A1 Medium"/>
            </a:endParaRPr>
          </a:p>
        </p:txBody>
      </p:sp>
      <p:sp>
        <p:nvSpPr>
          <p:cNvPr id="72" name="TextBox 32">
            <a:extLst>
              <a:ext uri="{FF2B5EF4-FFF2-40B4-BE49-F238E27FC236}">
                <a16:creationId xmlns:a16="http://schemas.microsoft.com/office/drawing/2014/main" id="{6016998D-2FD8-7CD9-BD8B-9765E1FED7BB}"/>
              </a:ext>
            </a:extLst>
          </p:cNvPr>
          <p:cNvSpPr txBox="1"/>
          <p:nvPr/>
        </p:nvSpPr>
        <p:spPr>
          <a:xfrm>
            <a:off x="13437003" y="4515499"/>
            <a:ext cx="3086100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b="1" spc="-60" dirty="0">
                <a:solidFill>
                  <a:srgbClr val="494949"/>
                </a:solidFill>
                <a:ea typeface="Gothic A1 Bold"/>
              </a:rPr>
              <a:t>Hoisting</a:t>
            </a:r>
          </a:p>
        </p:txBody>
      </p:sp>
      <p:sp>
        <p:nvSpPr>
          <p:cNvPr id="73" name="TextBox 14">
            <a:extLst>
              <a:ext uri="{FF2B5EF4-FFF2-40B4-BE49-F238E27FC236}">
                <a16:creationId xmlns:a16="http://schemas.microsoft.com/office/drawing/2014/main" id="{86141FC4-E914-92D5-8F2F-C5444AB3CA40}"/>
              </a:ext>
            </a:extLst>
          </p:cNvPr>
          <p:cNvSpPr txBox="1"/>
          <p:nvPr/>
        </p:nvSpPr>
        <p:spPr>
          <a:xfrm>
            <a:off x="13578877" y="5941852"/>
            <a:ext cx="2831468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호스팅 방법을 </a:t>
            </a:r>
            <a:r>
              <a:rPr lang="ko-KR" altLang="en-US" sz="2000" dirty="0" smtClean="0">
                <a:solidFill>
                  <a:srgbClr val="2C92D5"/>
                </a:solidFill>
                <a:ea typeface="Gothic A1 Medium"/>
              </a:rPr>
              <a:t> </a:t>
            </a:r>
            <a:r>
              <a:rPr lang="ko-KR" altLang="en-US" sz="2000" dirty="0" err="1" smtClean="0">
                <a:solidFill>
                  <a:srgbClr val="2C92D5"/>
                </a:solidFill>
                <a:ea typeface="Gothic A1 Medium"/>
              </a:rPr>
              <a:t>능숙하게는</a:t>
            </a:r>
            <a:r>
              <a:rPr lang="ko-KR" altLang="en-US" sz="2000" dirty="0" smtClean="0">
                <a:solidFill>
                  <a:srgbClr val="2C92D5"/>
                </a:solidFill>
                <a:ea typeface="Gothic A1 Medium"/>
              </a:rPr>
              <a:t> </a:t>
            </a:r>
            <a:r>
              <a:rPr lang="ko-KR" altLang="en-US" sz="2000" dirty="0" smtClean="0">
                <a:solidFill>
                  <a:srgbClr val="2C92D5"/>
                </a:solidFill>
                <a:ea typeface="Gothic A1 Medium"/>
              </a:rPr>
              <a:t>숙지하지 </a:t>
            </a: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못함 </a:t>
            </a: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2C92D5"/>
              </a:solidFill>
              <a:ea typeface="Gothic A1 Medium"/>
            </a:endParaRPr>
          </a:p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C92D5"/>
                </a:solidFill>
                <a:ea typeface="Gothic A1 Medium"/>
              </a:rPr>
              <a:t>호스팅 후 에러수정의 한계가 있음</a:t>
            </a:r>
            <a:endParaRPr lang="en-US" sz="2000" dirty="0">
              <a:solidFill>
                <a:srgbClr val="2C92D5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267</Words>
  <Application>Microsoft Office PowerPoint</Application>
  <PresentationFormat>사용자 지정</PresentationFormat>
  <Paragraphs>106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Gothic A1 Heavy</vt:lpstr>
      <vt:lpstr>Arial</vt:lpstr>
      <vt:lpstr>Gothic A1 Medium</vt:lpstr>
      <vt:lpstr>Gothic A1 Light Bold</vt:lpstr>
      <vt:lpstr>Montserrat Ultra-Bold</vt:lpstr>
      <vt:lpstr>Calibri</vt:lpstr>
      <vt:lpstr>Gothic A1 Ultra-Bold</vt:lpstr>
      <vt:lpstr>Gothic A1 Semi-Bold</vt:lpstr>
      <vt:lpstr>맑은 고딕</vt:lpstr>
      <vt:lpstr>Wingdings</vt:lpstr>
      <vt:lpstr>함초롬돋움</vt:lpstr>
      <vt:lpstr>Gothic A1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user</dc:creator>
  <cp:lastModifiedBy>user</cp:lastModifiedBy>
  <cp:revision>14</cp:revision>
  <dcterms:created xsi:type="dcterms:W3CDTF">2006-08-16T00:00:00Z</dcterms:created>
  <dcterms:modified xsi:type="dcterms:W3CDTF">2023-09-17T09:17:38Z</dcterms:modified>
  <dc:identifier>DAFuZiiNj0g</dc:identifier>
</cp:coreProperties>
</file>